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Noto Sans TC"/>
      <p:regular r:id="rId17"/>
      <p:bold r:id="rId18"/>
    </p:embeddedFont>
    <p:embeddedFont>
      <p:font typeface="Sor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ztYkS3K88OpKn3KNw9FlKMjrS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TC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ora-regular.fntdata"/><Relationship Id="rId6" Type="http://schemas.openxmlformats.org/officeDocument/2006/relationships/slide" Target="slides/slide2.xml"/><Relationship Id="rId18" Type="http://schemas.openxmlformats.org/officeDocument/2006/relationships/font" Target="fonts/NotoSansT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c29cfde0f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fc29cfde0f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c29cfde0f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c29cfde0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fc29cfde0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fc29cfde0f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c29cfde0f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fc29cfde0f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fc29cfde0f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150"/>
              <a:buFont typeface="Sora"/>
              <a:buNone/>
            </a:pPr>
            <a:r>
              <a:rPr b="0" i="0" lang="en-US" sz="61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Introducción a la Gestión de Proyectos</a:t>
            </a:r>
            <a:endParaRPr b="0" i="0" sz="61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5370276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gestión de proyectos es crucial para el éxito de cualquier iniciativa. Implica la planificación, organización, dirección y control de recursos para lograr objetivos específicos dentro de un plazo determinado.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g2fc29cfde0f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fc29cfde0f_2_30"/>
          <p:cNvSpPr/>
          <p:nvPr/>
        </p:nvSpPr>
        <p:spPr>
          <a:xfrm>
            <a:off x="784637" y="126491"/>
            <a:ext cx="78921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lang="en-US" sz="35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Tipos de metodologías AGILE</a:t>
            </a:r>
            <a:endParaRPr b="0" i="0" sz="3500" u="none" cap="none" strike="noStrike"/>
          </a:p>
        </p:txBody>
      </p:sp>
      <p:sp>
        <p:nvSpPr>
          <p:cNvPr id="230" name="Google Shape;230;g2fc29cfde0f_2_30"/>
          <p:cNvSpPr/>
          <p:nvPr/>
        </p:nvSpPr>
        <p:spPr>
          <a:xfrm>
            <a:off x="403625" y="1609250"/>
            <a:ext cx="166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t/>
            </a:r>
            <a:endParaRPr b="0" i="0" sz="2100" u="none" cap="none" strike="noStrike"/>
          </a:p>
        </p:txBody>
      </p:sp>
      <p:sp>
        <p:nvSpPr>
          <p:cNvPr id="231" name="Google Shape;231;g2fc29cfde0f_2_30"/>
          <p:cNvSpPr/>
          <p:nvPr/>
        </p:nvSpPr>
        <p:spPr>
          <a:xfrm>
            <a:off x="1463610" y="1329952"/>
            <a:ext cx="2506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SCRUM</a:t>
            </a:r>
            <a:endParaRPr b="0" i="0" sz="1750" u="none" cap="none" strike="noStrike"/>
          </a:p>
        </p:txBody>
      </p:sp>
      <p:sp>
        <p:nvSpPr>
          <p:cNvPr id="232" name="Google Shape;232;g2fc29cfde0f_2_30"/>
          <p:cNvSpPr/>
          <p:nvPr/>
        </p:nvSpPr>
        <p:spPr>
          <a:xfrm>
            <a:off x="1496725" y="1827774"/>
            <a:ext cx="66405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 una de las metodologías ágiles más utilizadas. Se basa en ciclos de trabajo cortos llamados "sprints", que suelen durar entre 1 y 4 semanas, y se enfoca en la entrega rápida de productos funcionales.</a:t>
            </a:r>
            <a:endParaRPr b="0" i="0" sz="1400" u="none" cap="none" strike="noStrike"/>
          </a:p>
        </p:txBody>
      </p:sp>
      <p:sp>
        <p:nvSpPr>
          <p:cNvPr id="233" name="Google Shape;233;g2fc29cfde0f_2_30"/>
          <p:cNvSpPr/>
          <p:nvPr/>
        </p:nvSpPr>
        <p:spPr>
          <a:xfrm>
            <a:off x="1496735" y="2713817"/>
            <a:ext cx="6640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de las lecciones aprendidas en proyectos anteriores.</a:t>
            </a:r>
            <a:endParaRPr b="0" i="0" sz="1400" u="none" cap="none" strike="noStrike"/>
          </a:p>
        </p:txBody>
      </p:sp>
      <p:sp>
        <p:nvSpPr>
          <p:cNvPr id="234" name="Google Shape;234;g2fc29cfde0f_2_30"/>
          <p:cNvSpPr/>
          <p:nvPr/>
        </p:nvSpPr>
        <p:spPr>
          <a:xfrm>
            <a:off x="1463610" y="3490827"/>
            <a:ext cx="2506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KANVAN</a:t>
            </a:r>
            <a:endParaRPr b="0" i="0" sz="1750" u="none" cap="none" strike="noStrike"/>
          </a:p>
        </p:txBody>
      </p:sp>
      <p:sp>
        <p:nvSpPr>
          <p:cNvPr id="235" name="Google Shape;235;g2fc29cfde0f_2_30"/>
          <p:cNvSpPr/>
          <p:nvPr/>
        </p:nvSpPr>
        <p:spPr>
          <a:xfrm>
            <a:off x="1529850" y="3922424"/>
            <a:ext cx="66405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centra en la visualización del flujo de trabajo mediante un tablero (físico o digital), donde las tareas se mueven a través de columnas que representan las diferentes etapas del proceso. Su objetivo es optimizar el flujo y reducir cuellos de botella.</a:t>
            </a:r>
            <a:endParaRPr b="0" i="0" sz="1400" u="none" cap="none" strike="noStrike"/>
          </a:p>
        </p:txBody>
      </p:sp>
      <p:sp>
        <p:nvSpPr>
          <p:cNvPr id="236" name="Google Shape;236;g2fc29cfde0f_2_30"/>
          <p:cNvSpPr/>
          <p:nvPr/>
        </p:nvSpPr>
        <p:spPr>
          <a:xfrm>
            <a:off x="1571218" y="5842150"/>
            <a:ext cx="420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EXTREME PROGRAMING</a:t>
            </a:r>
            <a:endParaRPr b="0" i="0" sz="1750" u="none" cap="none" strike="noStrike"/>
          </a:p>
        </p:txBody>
      </p:sp>
      <p:sp>
        <p:nvSpPr>
          <p:cNvPr id="237" name="Google Shape;237;g2fc29cfde0f_2_30"/>
          <p:cNvSpPr/>
          <p:nvPr/>
        </p:nvSpPr>
        <p:spPr>
          <a:xfrm>
            <a:off x="1604350" y="6339974"/>
            <a:ext cx="66405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Está orientada a mejorar la calidad del software y la capacidad de respuesta a los cambios a través de prácticas como la programación en parejas, pruebas continuas y la retroalimentación frecuente del cliente.</a:t>
            </a:r>
            <a:endParaRPr b="0" i="0" sz="1400" u="none" cap="none" strike="noStrike"/>
          </a:p>
        </p:txBody>
      </p:sp>
      <p:pic>
        <p:nvPicPr>
          <p:cNvPr id="238" name="Google Shape;238;g2fc29cfde0f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25" y="1827775"/>
            <a:ext cx="770150" cy="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fc29cfde0f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50" y="4006200"/>
            <a:ext cx="987466" cy="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fc29cfde0f_2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25" y="6121450"/>
            <a:ext cx="871325" cy="8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>
            <a:off x="695325" y="1015603"/>
            <a:ext cx="775335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900"/>
              <a:buFont typeface="Sora"/>
              <a:buNone/>
            </a:pPr>
            <a:r>
              <a:rPr b="0" i="0" lang="en-US" sz="39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Beneficios Clave de la Gestión de Proyectos Informáticos</a:t>
            </a:r>
            <a:endParaRPr b="0" i="0" sz="3900" u="none" cap="none" strike="noStrike"/>
          </a:p>
        </p:txBody>
      </p:sp>
      <p:sp>
        <p:nvSpPr>
          <p:cNvPr id="248" name="Google Shape;248;p8"/>
          <p:cNvSpPr/>
          <p:nvPr/>
        </p:nvSpPr>
        <p:spPr>
          <a:xfrm>
            <a:off x="695325" y="2555438"/>
            <a:ext cx="7753350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gestión de proyectos informáticos aporta numerosos beneficios a las empresas.</a:t>
            </a:r>
            <a:endParaRPr b="0" i="0" sz="1550" u="none" cap="none" strike="noStrike"/>
          </a:p>
        </p:txBody>
      </p:sp>
      <p:pic>
        <p:nvPicPr>
          <p:cNvPr descr="preencoded.png" id="249" name="Google Shape;2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325" y="3096816"/>
            <a:ext cx="496610" cy="49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/>
          <p:nvPr/>
        </p:nvSpPr>
        <p:spPr>
          <a:xfrm>
            <a:off x="695325" y="3792022"/>
            <a:ext cx="2483406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Mayor eficiencia</a:t>
            </a:r>
            <a:endParaRPr b="0" i="0" sz="1950" u="none" cap="none" strike="noStrike"/>
          </a:p>
        </p:txBody>
      </p:sp>
      <p:sp>
        <p:nvSpPr>
          <p:cNvPr id="251" name="Google Shape;251;p8"/>
          <p:cNvSpPr/>
          <p:nvPr/>
        </p:nvSpPr>
        <p:spPr>
          <a:xfrm>
            <a:off x="695325" y="4221599"/>
            <a:ext cx="3727609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Optimización de recursos y tiempo.</a:t>
            </a:r>
            <a:endParaRPr b="0" i="0" sz="1550" u="none" cap="none" strike="noStrike"/>
          </a:p>
        </p:txBody>
      </p:sp>
      <p:pic>
        <p:nvPicPr>
          <p:cNvPr descr="preencoded.png" id="252" name="Google Shape;25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0947" y="3096816"/>
            <a:ext cx="496610" cy="49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/>
          <p:nvPr/>
        </p:nvSpPr>
        <p:spPr>
          <a:xfrm>
            <a:off x="4720947" y="3792022"/>
            <a:ext cx="2483406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Entrega de valor</a:t>
            </a:r>
            <a:endParaRPr b="0" i="0" sz="1950" u="none" cap="none" strike="noStrike"/>
          </a:p>
        </p:txBody>
      </p:sp>
      <p:sp>
        <p:nvSpPr>
          <p:cNvPr id="254" name="Google Shape;254;p8"/>
          <p:cNvSpPr/>
          <p:nvPr/>
        </p:nvSpPr>
        <p:spPr>
          <a:xfrm>
            <a:off x="4720947" y="4221599"/>
            <a:ext cx="3727728" cy="63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Satisfacción de las necesidades del cliente.</a:t>
            </a:r>
            <a:endParaRPr b="0" i="0" sz="1550" u="none" cap="none" strike="noStrike"/>
          </a:p>
        </p:txBody>
      </p:sp>
      <p:pic>
        <p:nvPicPr>
          <p:cNvPr descr="preencoded.png" id="255" name="Google Shape;25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325" y="5453420"/>
            <a:ext cx="496610" cy="49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"/>
          <p:cNvSpPr/>
          <p:nvPr/>
        </p:nvSpPr>
        <p:spPr>
          <a:xfrm>
            <a:off x="695325" y="6148626"/>
            <a:ext cx="2483406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Trabajo en equipo</a:t>
            </a:r>
            <a:endParaRPr b="0" i="0" sz="1950" u="none" cap="none" strike="noStrike"/>
          </a:p>
        </p:txBody>
      </p:sp>
      <p:sp>
        <p:nvSpPr>
          <p:cNvPr id="257" name="Google Shape;257;p8"/>
          <p:cNvSpPr/>
          <p:nvPr/>
        </p:nvSpPr>
        <p:spPr>
          <a:xfrm>
            <a:off x="695325" y="6578203"/>
            <a:ext cx="3727609" cy="63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Fomenta la colaboración y la comunicación efectiva.</a:t>
            </a:r>
            <a:endParaRPr b="0" i="0" sz="1550" u="none" cap="none" strike="noStrike"/>
          </a:p>
        </p:txBody>
      </p:sp>
      <p:pic>
        <p:nvPicPr>
          <p:cNvPr descr="preencoded.png" id="258" name="Google Shape;25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0947" y="5453420"/>
            <a:ext cx="496610" cy="49661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"/>
          <p:cNvSpPr/>
          <p:nvPr/>
        </p:nvSpPr>
        <p:spPr>
          <a:xfrm>
            <a:off x="4720947" y="6148626"/>
            <a:ext cx="2525197" cy="3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Mejora de la calidad</a:t>
            </a:r>
            <a:endParaRPr b="0" i="0" sz="1950" u="none" cap="none" strike="noStrike"/>
          </a:p>
        </p:txBody>
      </p:sp>
      <p:sp>
        <p:nvSpPr>
          <p:cNvPr id="260" name="Google Shape;260;p8"/>
          <p:cNvSpPr/>
          <p:nvPr/>
        </p:nvSpPr>
        <p:spPr>
          <a:xfrm>
            <a:off x="4720947" y="6578203"/>
            <a:ext cx="3727728" cy="63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Garantiza la entrega de productos y servicios de alta calidad.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/>
          <p:nvPr/>
        </p:nvSpPr>
        <p:spPr>
          <a:xfrm>
            <a:off x="625912" y="706041"/>
            <a:ext cx="7892177" cy="1117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Mejora Continua en la Gestión de Proyectos Informáticos</a:t>
            </a:r>
            <a:endParaRPr b="0" i="0" sz="35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625912" y="2091809"/>
            <a:ext cx="7892177" cy="572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mejora continua es fundamental para la gestión de proyectos. Se buscan constantemente formas de optimizar los procesos, aumentar la eficiencia y mejorar la calidad de los resultados.</a:t>
            </a:r>
            <a:endParaRPr b="0" i="0" sz="1400" u="none" cap="none" strike="noStrike"/>
          </a:p>
        </p:txBody>
      </p:sp>
      <p:sp>
        <p:nvSpPr>
          <p:cNvPr id="269" name="Google Shape;269;p10"/>
          <p:cNvSpPr/>
          <p:nvPr/>
        </p:nvSpPr>
        <p:spPr>
          <a:xfrm>
            <a:off x="882729" y="2865120"/>
            <a:ext cx="22860" cy="4658439"/>
          </a:xfrm>
          <a:prstGeom prst="roundRect">
            <a:avLst>
              <a:gd fmla="val 11735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1072455" y="3255883"/>
            <a:ext cx="625912" cy="22860"/>
          </a:xfrm>
          <a:prstGeom prst="roundRect">
            <a:avLst>
              <a:gd fmla="val 11735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693003" y="3066217"/>
            <a:ext cx="402312" cy="40231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837426" y="3133249"/>
            <a:ext cx="113467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100" u="none" cap="none" strike="noStrike"/>
          </a:p>
        </p:txBody>
      </p:sp>
      <p:sp>
        <p:nvSpPr>
          <p:cNvPr id="273" name="Google Shape;273;p10"/>
          <p:cNvSpPr/>
          <p:nvPr/>
        </p:nvSpPr>
        <p:spPr>
          <a:xfrm>
            <a:off x="1877735" y="3043952"/>
            <a:ext cx="2506385" cy="2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Análisis retrospectivo</a:t>
            </a:r>
            <a:endParaRPr b="0" i="0" sz="1750" u="none" cap="none" strike="noStrike"/>
          </a:p>
        </p:txBody>
      </p:sp>
      <p:sp>
        <p:nvSpPr>
          <p:cNvPr id="274" name="Google Shape;274;p10"/>
          <p:cNvSpPr/>
          <p:nvPr/>
        </p:nvSpPr>
        <p:spPr>
          <a:xfrm>
            <a:off x="1877735" y="3430667"/>
            <a:ext cx="6640354" cy="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Evaluación de las lecciones aprendidas en proyectos anteriores.</a:t>
            </a:r>
            <a:endParaRPr b="0" i="0" sz="1400" u="none" cap="none" strike="noStrike"/>
          </a:p>
        </p:txBody>
      </p:sp>
      <p:sp>
        <p:nvSpPr>
          <p:cNvPr id="275" name="Google Shape;275;p10"/>
          <p:cNvSpPr/>
          <p:nvPr/>
        </p:nvSpPr>
        <p:spPr>
          <a:xfrm>
            <a:off x="1072455" y="4465201"/>
            <a:ext cx="625912" cy="22860"/>
          </a:xfrm>
          <a:prstGeom prst="roundRect">
            <a:avLst>
              <a:gd fmla="val 11735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693003" y="4275534"/>
            <a:ext cx="402312" cy="40231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810637" y="4342567"/>
            <a:ext cx="167045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100" u="none" cap="none" strike="noStrike"/>
          </a:p>
        </p:txBody>
      </p:sp>
      <p:sp>
        <p:nvSpPr>
          <p:cNvPr id="278" name="Google Shape;278;p10"/>
          <p:cNvSpPr/>
          <p:nvPr/>
        </p:nvSpPr>
        <p:spPr>
          <a:xfrm>
            <a:off x="1877735" y="4253270"/>
            <a:ext cx="3793212" cy="2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Identificación de áreas de mejora</a:t>
            </a:r>
            <a:endParaRPr b="0" i="0" sz="1750" u="none" cap="none" strike="noStrike"/>
          </a:p>
        </p:txBody>
      </p:sp>
      <p:sp>
        <p:nvSpPr>
          <p:cNvPr id="279" name="Google Shape;279;p10"/>
          <p:cNvSpPr/>
          <p:nvPr/>
        </p:nvSpPr>
        <p:spPr>
          <a:xfrm>
            <a:off x="1877735" y="4639985"/>
            <a:ext cx="6640354" cy="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Identificar las áreas donde se pueden optimizar los procesos.</a:t>
            </a:r>
            <a:endParaRPr b="0" i="0" sz="1400" u="none" cap="none" strike="noStrike"/>
          </a:p>
        </p:txBody>
      </p:sp>
      <p:sp>
        <p:nvSpPr>
          <p:cNvPr id="280" name="Google Shape;280;p10"/>
          <p:cNvSpPr/>
          <p:nvPr/>
        </p:nvSpPr>
        <p:spPr>
          <a:xfrm>
            <a:off x="1072455" y="5674519"/>
            <a:ext cx="625912" cy="22860"/>
          </a:xfrm>
          <a:prstGeom prst="roundRect">
            <a:avLst>
              <a:gd fmla="val 11735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"/>
          <p:cNvSpPr/>
          <p:nvPr/>
        </p:nvSpPr>
        <p:spPr>
          <a:xfrm>
            <a:off x="693003" y="5484852"/>
            <a:ext cx="402312" cy="40231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>
            <a:off x="810994" y="5551884"/>
            <a:ext cx="166330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100" u="none" cap="none" strike="noStrike"/>
          </a:p>
        </p:txBody>
      </p:sp>
      <p:sp>
        <p:nvSpPr>
          <p:cNvPr id="283" name="Google Shape;283;p10"/>
          <p:cNvSpPr/>
          <p:nvPr/>
        </p:nvSpPr>
        <p:spPr>
          <a:xfrm>
            <a:off x="1877735" y="5462588"/>
            <a:ext cx="3248382" cy="2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 de cambios</a:t>
            </a:r>
            <a:endParaRPr b="0" i="0" sz="1750" u="none" cap="none" strike="noStrike"/>
          </a:p>
        </p:txBody>
      </p:sp>
      <p:sp>
        <p:nvSpPr>
          <p:cNvPr id="284" name="Google Shape;284;p10"/>
          <p:cNvSpPr/>
          <p:nvPr/>
        </p:nvSpPr>
        <p:spPr>
          <a:xfrm>
            <a:off x="1877735" y="5849303"/>
            <a:ext cx="6640354" cy="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las mejoras identificadas.</a:t>
            </a:r>
            <a:endParaRPr b="0" i="0" sz="1400" u="none" cap="none" strike="noStrike"/>
          </a:p>
        </p:txBody>
      </p:sp>
      <p:sp>
        <p:nvSpPr>
          <p:cNvPr id="285" name="Google Shape;285;p10"/>
          <p:cNvSpPr/>
          <p:nvPr/>
        </p:nvSpPr>
        <p:spPr>
          <a:xfrm>
            <a:off x="1072455" y="6883837"/>
            <a:ext cx="625912" cy="22860"/>
          </a:xfrm>
          <a:prstGeom prst="roundRect">
            <a:avLst>
              <a:gd fmla="val 11735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693003" y="6694170"/>
            <a:ext cx="402312" cy="402312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"/>
          <p:cNvSpPr/>
          <p:nvPr/>
        </p:nvSpPr>
        <p:spPr>
          <a:xfrm>
            <a:off x="806708" y="6761202"/>
            <a:ext cx="174903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100" u="none" cap="none" strike="noStrike"/>
          </a:p>
        </p:txBody>
      </p:sp>
      <p:sp>
        <p:nvSpPr>
          <p:cNvPr id="288" name="Google Shape;288;p10"/>
          <p:cNvSpPr/>
          <p:nvPr/>
        </p:nvSpPr>
        <p:spPr>
          <a:xfrm>
            <a:off x="1877735" y="6671905"/>
            <a:ext cx="2659499" cy="2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Monitoreo y evaluación</a:t>
            </a:r>
            <a:endParaRPr b="0" i="0" sz="1750" u="none" cap="none" strike="noStrike"/>
          </a:p>
        </p:txBody>
      </p:sp>
      <p:sp>
        <p:nvSpPr>
          <p:cNvPr id="289" name="Google Shape;289;p10"/>
          <p:cNvSpPr/>
          <p:nvPr/>
        </p:nvSpPr>
        <p:spPr>
          <a:xfrm>
            <a:off x="1877735" y="7058620"/>
            <a:ext cx="6640354" cy="28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Evaluar el impacto de los cambios y buscar nuevas áreas de mejora.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6226026" y="1340850"/>
            <a:ext cx="7818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900"/>
              <a:buFont typeface="Sora"/>
              <a:buNone/>
            </a:pPr>
            <a:r>
              <a:rPr b="0" i="0" lang="en-US" sz="39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Modelo de Gestión en Cascada</a:t>
            </a:r>
            <a:endParaRPr b="0" i="0" sz="390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587850" y="1159100"/>
            <a:ext cx="5381400" cy="4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modelo de gestión en cascada es un enfoque secuencial para el desarrollo de software, donde el proceso avanza de manera lineal a través de varias etapas definidas.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t/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*** Puede ser rígido y costoso de adaptar si surgen cambios en las necesidades del proyecto más adelante.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Principales </a:t>
            </a:r>
            <a:r>
              <a:rPr b="1"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características</a:t>
            </a:r>
            <a:endParaRPr b="1"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1. Secuencial y Lineal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2. Fases Definidas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3. Requisitos Estables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4. Documentación Extensiva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5. Dificultad para Incorporar Cambios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6. Entrega al Final del Ciclo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7. Control Rígido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8. Ideal para Proyectos Predecibles</a:t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450" y="2392700"/>
            <a:ext cx="6532550" cy="3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450" y="5093225"/>
            <a:ext cx="1499975" cy="1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c29cfde0f_0_5"/>
          <p:cNvSpPr/>
          <p:nvPr/>
        </p:nvSpPr>
        <p:spPr>
          <a:xfrm>
            <a:off x="694968" y="546021"/>
            <a:ext cx="10262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900"/>
              <a:buFont typeface="Sora"/>
              <a:buNone/>
            </a:pPr>
            <a:r>
              <a:rPr b="0" i="0" lang="en-US" sz="39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Fases del Modelo de Gestión en Cascada</a:t>
            </a:r>
            <a:endParaRPr b="0" i="0" sz="3900" u="none" cap="none" strike="noStrike"/>
          </a:p>
        </p:txBody>
      </p:sp>
      <p:sp>
        <p:nvSpPr>
          <p:cNvPr id="75" name="Google Shape;75;g2fc29cfde0f_0_5"/>
          <p:cNvSpPr/>
          <p:nvPr/>
        </p:nvSpPr>
        <p:spPr>
          <a:xfrm>
            <a:off x="694968" y="1563648"/>
            <a:ext cx="13240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modelo en cascada es un enfoque lineal y secuencial para la gestión de proyectos. Comienza con la definición de requisitos y avanza a través de etapas definidas: análisis, diseño, desarrollo, pruebas e implementación.</a:t>
            </a:r>
            <a:endParaRPr b="0" i="0" sz="1550" u="none" cap="none" strike="noStrike"/>
          </a:p>
        </p:txBody>
      </p:sp>
      <p:sp>
        <p:nvSpPr>
          <p:cNvPr id="76" name="Google Shape;76;g2fc29cfde0f_0_5"/>
          <p:cNvSpPr/>
          <p:nvPr/>
        </p:nvSpPr>
        <p:spPr>
          <a:xfrm>
            <a:off x="7303770" y="2422327"/>
            <a:ext cx="22800" cy="52620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fc29cfde0f_0_5"/>
          <p:cNvSpPr/>
          <p:nvPr/>
        </p:nvSpPr>
        <p:spPr>
          <a:xfrm>
            <a:off x="6419731" y="2857619"/>
            <a:ext cx="695100" cy="228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fc29cfde0f_0_5"/>
          <p:cNvSpPr/>
          <p:nvPr/>
        </p:nvSpPr>
        <p:spPr>
          <a:xfrm>
            <a:off x="7091839" y="2645688"/>
            <a:ext cx="446700" cy="446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fc29cfde0f_0_5"/>
          <p:cNvSpPr/>
          <p:nvPr/>
        </p:nvSpPr>
        <p:spPr>
          <a:xfrm>
            <a:off x="7252216" y="2720102"/>
            <a:ext cx="126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300" u="none" cap="none" strike="noStrike"/>
          </a:p>
        </p:txBody>
      </p:sp>
      <p:sp>
        <p:nvSpPr>
          <p:cNvPr id="80" name="Google Shape;80;g2fc29cfde0f_0_5"/>
          <p:cNvSpPr/>
          <p:nvPr/>
        </p:nvSpPr>
        <p:spPr>
          <a:xfrm>
            <a:off x="3114199" y="2620804"/>
            <a:ext cx="3108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Definición de Requisitos</a:t>
            </a:r>
            <a:endParaRPr b="0" i="0" sz="1950" u="none" cap="none" strike="noStrike"/>
          </a:p>
        </p:txBody>
      </p:sp>
      <p:sp>
        <p:nvSpPr>
          <p:cNvPr id="81" name="Google Shape;81;g2fc29cfde0f_0_5"/>
          <p:cNvSpPr/>
          <p:nvPr/>
        </p:nvSpPr>
        <p:spPr>
          <a:xfrm>
            <a:off x="694968" y="3050143"/>
            <a:ext cx="552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establecen los objetivos, alcances y especificaciones del proyecto.</a:t>
            </a:r>
            <a:endParaRPr b="0" i="0" sz="1550" u="none" cap="none" strike="noStrike"/>
          </a:p>
        </p:txBody>
      </p:sp>
      <p:sp>
        <p:nvSpPr>
          <p:cNvPr id="82" name="Google Shape;82;g2fc29cfde0f_0_5"/>
          <p:cNvSpPr/>
          <p:nvPr/>
        </p:nvSpPr>
        <p:spPr>
          <a:xfrm>
            <a:off x="7515701" y="3850362"/>
            <a:ext cx="695100" cy="228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fc29cfde0f_0_5"/>
          <p:cNvSpPr/>
          <p:nvPr/>
        </p:nvSpPr>
        <p:spPr>
          <a:xfrm>
            <a:off x="7091839" y="3638431"/>
            <a:ext cx="446700" cy="446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fc29cfde0f_0_5"/>
          <p:cNvSpPr/>
          <p:nvPr/>
        </p:nvSpPr>
        <p:spPr>
          <a:xfrm>
            <a:off x="7222331" y="3712845"/>
            <a:ext cx="185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300" u="none" cap="none" strike="noStrike"/>
          </a:p>
        </p:txBody>
      </p:sp>
      <p:sp>
        <p:nvSpPr>
          <p:cNvPr id="85" name="Google Shape;85;g2fc29cfde0f_0_5"/>
          <p:cNvSpPr/>
          <p:nvPr/>
        </p:nvSpPr>
        <p:spPr>
          <a:xfrm>
            <a:off x="8407341" y="3613550"/>
            <a:ext cx="4690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Diseño Y Planificaci</a:t>
            </a:r>
            <a:r>
              <a:rPr lang="en-US" sz="19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ón</a:t>
            </a:r>
            <a:endParaRPr b="0" i="0" sz="1950" u="none" cap="none" strike="noStrike"/>
          </a:p>
        </p:txBody>
      </p:sp>
      <p:sp>
        <p:nvSpPr>
          <p:cNvPr id="86" name="Google Shape;86;g2fc29cfde0f_0_5"/>
          <p:cNvSpPr/>
          <p:nvPr/>
        </p:nvSpPr>
        <p:spPr>
          <a:xfrm>
            <a:off x="8407360" y="4042886"/>
            <a:ext cx="552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define la arquitectura, la estructura y el diseño del proyecto.</a:t>
            </a:r>
            <a:endParaRPr b="0" i="0" sz="1550" u="none" cap="none" strike="noStrike"/>
          </a:p>
        </p:txBody>
      </p:sp>
      <p:sp>
        <p:nvSpPr>
          <p:cNvPr id="87" name="Google Shape;87;g2fc29cfde0f_0_5"/>
          <p:cNvSpPr/>
          <p:nvPr/>
        </p:nvSpPr>
        <p:spPr>
          <a:xfrm>
            <a:off x="6419731" y="4743807"/>
            <a:ext cx="695100" cy="228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fc29cfde0f_0_5"/>
          <p:cNvSpPr/>
          <p:nvPr/>
        </p:nvSpPr>
        <p:spPr>
          <a:xfrm>
            <a:off x="7091839" y="4531876"/>
            <a:ext cx="446700" cy="446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fc29cfde0f_0_5"/>
          <p:cNvSpPr/>
          <p:nvPr/>
        </p:nvSpPr>
        <p:spPr>
          <a:xfrm>
            <a:off x="7222808" y="4606290"/>
            <a:ext cx="184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300" u="none" cap="none" strike="noStrike"/>
          </a:p>
        </p:txBody>
      </p:sp>
      <p:sp>
        <p:nvSpPr>
          <p:cNvPr id="90" name="Google Shape;90;g2fc29cfde0f_0_5"/>
          <p:cNvSpPr/>
          <p:nvPr/>
        </p:nvSpPr>
        <p:spPr>
          <a:xfrm>
            <a:off x="3740825" y="4506992"/>
            <a:ext cx="2482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</a:t>
            </a:r>
            <a:endParaRPr b="0" i="0" sz="1950" u="none" cap="none" strike="noStrike"/>
          </a:p>
        </p:txBody>
      </p:sp>
      <p:sp>
        <p:nvSpPr>
          <p:cNvPr id="91" name="Google Shape;91;g2fc29cfde0f_0_5"/>
          <p:cNvSpPr/>
          <p:nvPr/>
        </p:nvSpPr>
        <p:spPr>
          <a:xfrm>
            <a:off x="694968" y="4936331"/>
            <a:ext cx="5528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construye el producto o servicio del proyecto.</a:t>
            </a:r>
            <a:endParaRPr b="0" i="0" sz="1550" u="none" cap="none" strike="noStrike"/>
          </a:p>
        </p:txBody>
      </p:sp>
      <p:sp>
        <p:nvSpPr>
          <p:cNvPr id="92" name="Google Shape;92;g2fc29cfde0f_0_5"/>
          <p:cNvSpPr/>
          <p:nvPr/>
        </p:nvSpPr>
        <p:spPr>
          <a:xfrm>
            <a:off x="7515701" y="5637371"/>
            <a:ext cx="695100" cy="228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fc29cfde0f_0_5"/>
          <p:cNvSpPr/>
          <p:nvPr/>
        </p:nvSpPr>
        <p:spPr>
          <a:xfrm>
            <a:off x="7091839" y="5425440"/>
            <a:ext cx="446700" cy="446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fc29cfde0f_0_5"/>
          <p:cNvSpPr/>
          <p:nvPr/>
        </p:nvSpPr>
        <p:spPr>
          <a:xfrm>
            <a:off x="7218045" y="5499854"/>
            <a:ext cx="194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300" u="none" cap="none" strike="noStrike"/>
          </a:p>
        </p:txBody>
      </p:sp>
      <p:sp>
        <p:nvSpPr>
          <p:cNvPr id="95" name="Google Shape;95;g2fc29cfde0f_0_5"/>
          <p:cNvSpPr/>
          <p:nvPr/>
        </p:nvSpPr>
        <p:spPr>
          <a:xfrm>
            <a:off x="8407360" y="5400556"/>
            <a:ext cx="2482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Pruebas</a:t>
            </a:r>
            <a:endParaRPr b="0" i="0" sz="1950" u="none" cap="none" strike="noStrike"/>
          </a:p>
        </p:txBody>
      </p:sp>
      <p:sp>
        <p:nvSpPr>
          <p:cNvPr id="96" name="Google Shape;96;g2fc29cfde0f_0_5"/>
          <p:cNvSpPr/>
          <p:nvPr/>
        </p:nvSpPr>
        <p:spPr>
          <a:xfrm>
            <a:off x="8407360" y="5829895"/>
            <a:ext cx="552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verifica que el proyecto cumple con los requisitos y expectativas.</a:t>
            </a:r>
            <a:endParaRPr b="0" i="0" sz="1550" u="none" cap="none" strike="noStrike"/>
          </a:p>
        </p:txBody>
      </p:sp>
      <p:sp>
        <p:nvSpPr>
          <p:cNvPr id="97" name="Google Shape;97;g2fc29cfde0f_0_5"/>
          <p:cNvSpPr/>
          <p:nvPr/>
        </p:nvSpPr>
        <p:spPr>
          <a:xfrm>
            <a:off x="6419731" y="6530935"/>
            <a:ext cx="695100" cy="22800"/>
          </a:xfrm>
          <a:prstGeom prst="roundRect">
            <a:avLst>
              <a:gd fmla="val 130301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fc29cfde0f_0_5"/>
          <p:cNvSpPr/>
          <p:nvPr/>
        </p:nvSpPr>
        <p:spPr>
          <a:xfrm>
            <a:off x="7091839" y="6319004"/>
            <a:ext cx="446700" cy="44670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fc29cfde0f_0_5"/>
          <p:cNvSpPr/>
          <p:nvPr/>
        </p:nvSpPr>
        <p:spPr>
          <a:xfrm>
            <a:off x="7221379" y="6393418"/>
            <a:ext cx="1875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Sora"/>
              <a:buNone/>
            </a:pPr>
            <a:r>
              <a:rPr b="0" i="0" lang="en-US" sz="23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5</a:t>
            </a:r>
            <a:endParaRPr b="0" i="0" sz="2300" u="none" cap="none" strike="noStrike"/>
          </a:p>
        </p:txBody>
      </p:sp>
      <p:sp>
        <p:nvSpPr>
          <p:cNvPr id="100" name="Google Shape;100;g2fc29cfde0f_0_5"/>
          <p:cNvSpPr/>
          <p:nvPr/>
        </p:nvSpPr>
        <p:spPr>
          <a:xfrm>
            <a:off x="1382650" y="6294125"/>
            <a:ext cx="4840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950"/>
              <a:buFont typeface="Sora"/>
              <a:buNone/>
            </a:pPr>
            <a:r>
              <a:rPr b="0" i="0" lang="en-US" sz="19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Implementación, entrega y finalizaci</a:t>
            </a:r>
            <a:r>
              <a:rPr lang="en-US" sz="19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ón</a:t>
            </a:r>
            <a:endParaRPr b="0" i="0" sz="1950" u="none" cap="none" strike="noStrike"/>
          </a:p>
        </p:txBody>
      </p:sp>
      <p:sp>
        <p:nvSpPr>
          <p:cNvPr id="101" name="Google Shape;101;g2fc29cfde0f_0_5"/>
          <p:cNvSpPr/>
          <p:nvPr/>
        </p:nvSpPr>
        <p:spPr>
          <a:xfrm>
            <a:off x="694968" y="6723459"/>
            <a:ext cx="5528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b="0" i="0" lang="en-US" sz="15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lanza el proyecto y se entrega al usuario final.</a:t>
            </a:r>
            <a:endParaRPr b="0" i="0" sz="1550" u="none" cap="none" strike="noStrike"/>
          </a:p>
        </p:txBody>
      </p:sp>
      <p:sp>
        <p:nvSpPr>
          <p:cNvPr id="102" name="Google Shape;102;g2fc29cfde0f_0_5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933565" y="1131342"/>
            <a:ext cx="12763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Ventajas y Desventajas del Enfoque Cascada</a:t>
            </a:r>
            <a:endParaRPr b="0" i="0" sz="4450" u="none" cap="none" strike="noStrike"/>
          </a:p>
        </p:txBody>
      </p:sp>
      <p:sp>
        <p:nvSpPr>
          <p:cNvPr id="109" name="Google Shape;109;p3"/>
          <p:cNvSpPr/>
          <p:nvPr/>
        </p:nvSpPr>
        <p:spPr>
          <a:xfrm>
            <a:off x="860015" y="2144749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enfoque en cascada proporciona una estructura clara y definida. Sin embargo, puede ser rígido y menos adaptable a cambios en los requisitos.</a:t>
            </a:r>
            <a:endParaRPr b="0" i="0" sz="1750" u="none" cap="none" strike="noStrike"/>
          </a:p>
        </p:txBody>
      </p:sp>
      <p:sp>
        <p:nvSpPr>
          <p:cNvPr id="110" name="Google Shape;110;p3"/>
          <p:cNvSpPr/>
          <p:nvPr/>
        </p:nvSpPr>
        <p:spPr>
          <a:xfrm>
            <a:off x="793790" y="43460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Ventajas</a:t>
            </a:r>
            <a:endParaRPr b="0" i="0" sz="2200" u="none" cap="none" strike="noStrike"/>
          </a:p>
        </p:txBody>
      </p:sp>
      <p:sp>
        <p:nvSpPr>
          <p:cNvPr id="111" name="Google Shape;111;p3"/>
          <p:cNvSpPr/>
          <p:nvPr/>
        </p:nvSpPr>
        <p:spPr>
          <a:xfrm>
            <a:off x="1156692" y="4927163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Estructura clara y definida.</a:t>
            </a:r>
            <a:endParaRPr b="0" i="0" sz="1750" u="none" cap="none" strike="noStrike"/>
          </a:p>
        </p:txBody>
      </p:sp>
      <p:sp>
        <p:nvSpPr>
          <p:cNvPr id="112" name="Google Shape;112;p3"/>
          <p:cNvSpPr/>
          <p:nvPr/>
        </p:nvSpPr>
        <p:spPr>
          <a:xfrm>
            <a:off x="1156692" y="5369362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 startAt="2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Fácil de gestionar y controlar.</a:t>
            </a:r>
            <a:endParaRPr b="0" i="0" sz="1750" u="none" cap="none" strike="noStrike"/>
          </a:p>
        </p:txBody>
      </p:sp>
      <p:sp>
        <p:nvSpPr>
          <p:cNvPr id="113" name="Google Shape;113;p3"/>
          <p:cNvSpPr/>
          <p:nvPr/>
        </p:nvSpPr>
        <p:spPr>
          <a:xfrm>
            <a:off x="1156692" y="5811560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 startAt="3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Adecuado para proyectos con requisitos bien definidos.</a:t>
            </a:r>
            <a:endParaRPr b="0" i="0" sz="1750" u="none" cap="none" strike="noStrike"/>
          </a:p>
        </p:txBody>
      </p:sp>
      <p:sp>
        <p:nvSpPr>
          <p:cNvPr id="114" name="Google Shape;114;p3"/>
          <p:cNvSpPr/>
          <p:nvPr/>
        </p:nvSpPr>
        <p:spPr>
          <a:xfrm>
            <a:off x="7599521" y="43460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Desventajas</a:t>
            </a:r>
            <a:endParaRPr b="0" i="0" sz="2200" u="none" cap="none" strike="noStrike"/>
          </a:p>
        </p:txBody>
      </p:sp>
      <p:sp>
        <p:nvSpPr>
          <p:cNvPr id="115" name="Google Shape;115;p3"/>
          <p:cNvSpPr/>
          <p:nvPr/>
        </p:nvSpPr>
        <p:spPr>
          <a:xfrm>
            <a:off x="7962424" y="4927163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Rigidez y poca flexibilidad.</a:t>
            </a:r>
            <a:endParaRPr b="0" i="0" sz="1750" u="none" cap="none" strike="noStrike"/>
          </a:p>
        </p:txBody>
      </p:sp>
      <p:sp>
        <p:nvSpPr>
          <p:cNvPr id="116" name="Google Shape;116;p3"/>
          <p:cNvSpPr/>
          <p:nvPr/>
        </p:nvSpPr>
        <p:spPr>
          <a:xfrm>
            <a:off x="7962424" y="5369362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 startAt="2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Dificultad para adaptarse a cambios.</a:t>
            </a:r>
            <a:endParaRPr b="0" i="0" sz="1750" u="none" cap="none" strike="noStrike"/>
          </a:p>
        </p:txBody>
      </p:sp>
      <p:sp>
        <p:nvSpPr>
          <p:cNvPr id="117" name="Google Shape;117;p3"/>
          <p:cNvSpPr/>
          <p:nvPr/>
        </p:nvSpPr>
        <p:spPr>
          <a:xfrm>
            <a:off x="7962424" y="5811560"/>
            <a:ext cx="58818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alibri"/>
              <a:buAutoNum type="arabicPeriod" startAt="3"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Poca interacción con el usuario final.</a:t>
            </a:r>
            <a:endParaRPr b="0" i="0" sz="1750" u="none" cap="none" strike="noStrike"/>
          </a:p>
        </p:txBody>
      </p:sp>
      <p:sp>
        <p:nvSpPr>
          <p:cNvPr id="118" name="Google Shape;118;p3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700" y="3543294"/>
            <a:ext cx="641400" cy="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25" y="3338021"/>
            <a:ext cx="781175" cy="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c29cfde0f_2_1"/>
          <p:cNvSpPr/>
          <p:nvPr/>
        </p:nvSpPr>
        <p:spPr>
          <a:xfrm>
            <a:off x="743140" y="328242"/>
            <a:ext cx="12763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lang="en-US" sz="44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Metología AGILE</a:t>
            </a:r>
            <a:endParaRPr b="0" i="0" sz="4450" u="none" cap="none" strike="noStrike"/>
          </a:p>
        </p:txBody>
      </p:sp>
      <p:sp>
        <p:nvSpPr>
          <p:cNvPr id="127" name="Google Shape;127;g2fc29cfde0f_2_1"/>
          <p:cNvSpPr/>
          <p:nvPr/>
        </p:nvSpPr>
        <p:spPr>
          <a:xfrm>
            <a:off x="743150" y="1532075"/>
            <a:ext cx="5870100" cy="46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metodología ágil es un enfoque flexible y colaborativo para el desarrollo de software, que se basa en ciclos cortos de trabajo llamados "sprints" o "iteraciones". </a:t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 lugar de seguir un plan rígido como en el modelo en cascada, Ágil se centra en la adaptabilidad, la mejora continua y la entrega frecuente de pequeños incrementos de software funcional.</a:t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t/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equipos trabajan en conjunto con los clientes para ajustar los requisitos a medida que avanza el proyecto, priorizando la respuesta rápida al cambio y la colaboración constante sobre procesos estrictos. Esta metodología es ideal para entornos donde las necesidades y objetivos pueden evolucionar rápidamente.</a:t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t/>
            </a:r>
            <a:endParaRPr sz="1750">
              <a:solidFill>
                <a:srgbClr val="E0D6DE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28" name="Google Shape;128;g2fc29cfde0f_2_1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ué es y en qué consiste la metodología AGILE? - TDconsulting" id="129" name="Google Shape;129;g2fc29cfde0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625" y="430550"/>
            <a:ext cx="7239199" cy="72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>
            <a:off x="6243757" y="595789"/>
            <a:ext cx="7629287" cy="135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250"/>
              <a:buFont typeface="Sora"/>
              <a:buNone/>
            </a:pPr>
            <a:r>
              <a:rPr b="0" i="0" lang="en-US" sz="42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El Manifiesto Ágil: Valores Fundamentales</a:t>
            </a:r>
            <a:endParaRPr b="0" i="0" sz="4250" u="none" cap="none" strike="noStrike"/>
          </a:p>
        </p:txBody>
      </p:sp>
      <p:sp>
        <p:nvSpPr>
          <p:cNvPr id="137" name="Google Shape;137;p4"/>
          <p:cNvSpPr/>
          <p:nvPr/>
        </p:nvSpPr>
        <p:spPr>
          <a:xfrm>
            <a:off x="6243757" y="2272903"/>
            <a:ext cx="76293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Manifiesto Ágil define valores esenciales para la gestión de proyectos ágiles. Prioriza la colaboración, la flexibilidad, la respuesta al cambio y la entrega de valor.</a:t>
            </a:r>
            <a:endParaRPr b="0" i="0" sz="1700" u="none" cap="none" strike="noStrike"/>
          </a:p>
        </p:txBody>
      </p:sp>
      <p:sp>
        <p:nvSpPr>
          <p:cNvPr id="138" name="Google Shape;138;p4"/>
          <p:cNvSpPr/>
          <p:nvPr/>
        </p:nvSpPr>
        <p:spPr>
          <a:xfrm>
            <a:off x="6243757" y="3554968"/>
            <a:ext cx="3706535" cy="1931194"/>
          </a:xfrm>
          <a:prstGeom prst="roundRect">
            <a:avLst>
              <a:gd fmla="val 1681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6460093" y="3771305"/>
            <a:ext cx="327386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Individuos e interacciones</a:t>
            </a:r>
            <a:endParaRPr b="0" i="0" sz="2100" u="none" cap="none" strike="noStrike"/>
          </a:p>
        </p:txBody>
      </p:sp>
      <p:sp>
        <p:nvSpPr>
          <p:cNvPr id="140" name="Google Shape;140;p4"/>
          <p:cNvSpPr/>
          <p:nvPr/>
        </p:nvSpPr>
        <p:spPr>
          <a:xfrm>
            <a:off x="6460093" y="4577358"/>
            <a:ext cx="3273862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Más que procesos y herramientas.</a:t>
            </a:r>
            <a:endParaRPr b="0" i="0" sz="1700" u="none" cap="none" strike="noStrike"/>
          </a:p>
        </p:txBody>
      </p:sp>
      <p:sp>
        <p:nvSpPr>
          <p:cNvPr id="141" name="Google Shape;141;p4"/>
          <p:cNvSpPr/>
          <p:nvPr/>
        </p:nvSpPr>
        <p:spPr>
          <a:xfrm>
            <a:off x="10166628" y="3554968"/>
            <a:ext cx="3706535" cy="1931194"/>
          </a:xfrm>
          <a:prstGeom prst="roundRect">
            <a:avLst>
              <a:gd fmla="val 1681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10382964" y="3771305"/>
            <a:ext cx="3077408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Software funcionando</a:t>
            </a:r>
            <a:endParaRPr b="0" i="0" sz="2100" u="none" cap="none" strike="noStrike"/>
          </a:p>
        </p:txBody>
      </p:sp>
      <p:sp>
        <p:nvSpPr>
          <p:cNvPr id="143" name="Google Shape;143;p4"/>
          <p:cNvSpPr/>
          <p:nvPr/>
        </p:nvSpPr>
        <p:spPr>
          <a:xfrm>
            <a:off x="10382964" y="4239220"/>
            <a:ext cx="3273862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Más que documentación exhaustiva.</a:t>
            </a:r>
            <a:endParaRPr b="0" i="0" sz="1700" u="none" cap="none" strike="noStrike"/>
          </a:p>
        </p:txBody>
      </p:sp>
      <p:sp>
        <p:nvSpPr>
          <p:cNvPr id="144" name="Google Shape;144;p4"/>
          <p:cNvSpPr/>
          <p:nvPr/>
        </p:nvSpPr>
        <p:spPr>
          <a:xfrm>
            <a:off x="6243757" y="5702498"/>
            <a:ext cx="3706535" cy="1931194"/>
          </a:xfrm>
          <a:prstGeom prst="roundRect">
            <a:avLst>
              <a:gd fmla="val 1681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6460093" y="5918835"/>
            <a:ext cx="327386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Colaboración con el cliente</a:t>
            </a:r>
            <a:endParaRPr b="0" i="0" sz="2100" u="none" cap="none" strike="noStrike"/>
          </a:p>
        </p:txBody>
      </p:sp>
      <p:sp>
        <p:nvSpPr>
          <p:cNvPr id="146" name="Google Shape;146;p4"/>
          <p:cNvSpPr/>
          <p:nvPr/>
        </p:nvSpPr>
        <p:spPr>
          <a:xfrm>
            <a:off x="6460093" y="6724888"/>
            <a:ext cx="3273862" cy="6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Más que negociación de contratos.</a:t>
            </a:r>
            <a:endParaRPr b="0" i="0" sz="1700" u="none" cap="none" strike="noStrike"/>
          </a:p>
        </p:txBody>
      </p:sp>
      <p:sp>
        <p:nvSpPr>
          <p:cNvPr id="147" name="Google Shape;147;p4"/>
          <p:cNvSpPr/>
          <p:nvPr/>
        </p:nvSpPr>
        <p:spPr>
          <a:xfrm>
            <a:off x="10166628" y="5702498"/>
            <a:ext cx="3706535" cy="1931194"/>
          </a:xfrm>
          <a:prstGeom prst="roundRect">
            <a:avLst>
              <a:gd fmla="val 1681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10382964" y="5918835"/>
            <a:ext cx="2913697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Responder al cambio</a:t>
            </a:r>
            <a:endParaRPr b="0" i="0" sz="2100" u="none" cap="none" strike="noStrike"/>
          </a:p>
        </p:txBody>
      </p:sp>
      <p:sp>
        <p:nvSpPr>
          <p:cNvPr id="149" name="Google Shape;149;p4"/>
          <p:cNvSpPr/>
          <p:nvPr/>
        </p:nvSpPr>
        <p:spPr>
          <a:xfrm>
            <a:off x="10382964" y="6386751"/>
            <a:ext cx="3273862" cy="346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Noto Sans TC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Más que seguir un plan.</a:t>
            </a:r>
            <a:endParaRPr b="0" i="0" sz="1700" u="none" cap="none" strike="noStrike"/>
          </a:p>
        </p:txBody>
      </p:sp>
      <p:sp>
        <p:nvSpPr>
          <p:cNvPr id="150" name="Google Shape;150;p4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1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/>
          <p:nvPr/>
        </p:nvSpPr>
        <p:spPr>
          <a:xfrm>
            <a:off x="732115" y="3191947"/>
            <a:ext cx="11610499" cy="653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100"/>
              <a:buFont typeface="Sora"/>
              <a:buNone/>
            </a:pPr>
            <a:r>
              <a:rPr b="0" i="0" lang="en-US" sz="41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Principios Clave de las Metodologías Ágiles</a:t>
            </a:r>
            <a:endParaRPr b="0" i="0" sz="4100" u="none" cap="none" strike="noStrike"/>
          </a:p>
        </p:txBody>
      </p:sp>
      <p:sp>
        <p:nvSpPr>
          <p:cNvPr id="158" name="Google Shape;158;p5"/>
          <p:cNvSpPr/>
          <p:nvPr/>
        </p:nvSpPr>
        <p:spPr>
          <a:xfrm>
            <a:off x="732115" y="4159448"/>
            <a:ext cx="13166169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Las metodologías ágiles se basan en principios clave que guían la forma en que se gestionan los proyectos.</a:t>
            </a:r>
            <a:endParaRPr b="0" i="0" sz="1600" u="none" cap="none" strike="noStrike"/>
          </a:p>
        </p:txBody>
      </p:sp>
      <p:sp>
        <p:nvSpPr>
          <p:cNvPr id="159" name="Google Shape;159;p5"/>
          <p:cNvSpPr/>
          <p:nvPr/>
        </p:nvSpPr>
        <p:spPr>
          <a:xfrm>
            <a:off x="732115" y="4964668"/>
            <a:ext cx="470654" cy="470654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901065" y="5043011"/>
            <a:ext cx="132755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b="0" i="0" sz="2450" u="none" cap="none" strike="noStrike"/>
          </a:p>
        </p:txBody>
      </p:sp>
      <p:sp>
        <p:nvSpPr>
          <p:cNvPr id="161" name="Google Shape;161;p5"/>
          <p:cNvSpPr/>
          <p:nvPr/>
        </p:nvSpPr>
        <p:spPr>
          <a:xfrm>
            <a:off x="1411962" y="4964668"/>
            <a:ext cx="2614970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Iteraciones cortas</a:t>
            </a:r>
            <a:endParaRPr b="0" i="0" sz="2050" u="none" cap="none" strike="noStrike"/>
          </a:p>
        </p:txBody>
      </p:sp>
      <p:sp>
        <p:nvSpPr>
          <p:cNvPr id="162" name="Google Shape;162;p5"/>
          <p:cNvSpPr/>
          <p:nvPr/>
        </p:nvSpPr>
        <p:spPr>
          <a:xfrm>
            <a:off x="1411962" y="5416987"/>
            <a:ext cx="5798701" cy="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trabaja en ciclos cortos para entregar valor de forma incremental.</a:t>
            </a:r>
            <a:endParaRPr b="0" i="0" sz="1600" u="none" cap="none" strike="noStrike"/>
          </a:p>
        </p:txBody>
      </p:sp>
      <p:sp>
        <p:nvSpPr>
          <p:cNvPr id="163" name="Google Shape;163;p5"/>
          <p:cNvSpPr/>
          <p:nvPr/>
        </p:nvSpPr>
        <p:spPr>
          <a:xfrm>
            <a:off x="7419856" y="4964668"/>
            <a:ext cx="470654" cy="470654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7557373" y="5043011"/>
            <a:ext cx="195501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b="0" i="0" sz="2450" u="none" cap="none" strike="noStrike"/>
          </a:p>
        </p:txBody>
      </p:sp>
      <p:sp>
        <p:nvSpPr>
          <p:cNvPr id="165" name="Google Shape;165;p5"/>
          <p:cNvSpPr/>
          <p:nvPr/>
        </p:nvSpPr>
        <p:spPr>
          <a:xfrm>
            <a:off x="8099703" y="4964668"/>
            <a:ext cx="3729633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Retroalimentación continua</a:t>
            </a:r>
            <a:endParaRPr b="0" i="0" sz="2050" u="none" cap="none" strike="noStrike"/>
          </a:p>
        </p:txBody>
      </p:sp>
      <p:sp>
        <p:nvSpPr>
          <p:cNvPr id="166" name="Google Shape;166;p5"/>
          <p:cNvSpPr/>
          <p:nvPr/>
        </p:nvSpPr>
        <p:spPr>
          <a:xfrm>
            <a:off x="8099703" y="5416987"/>
            <a:ext cx="5798701" cy="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busca la opinión del cliente y del equipo para mejorar el proyecto.</a:t>
            </a:r>
            <a:endParaRPr b="0" i="0" sz="1600" u="none" cap="none" strike="noStrike"/>
          </a:p>
        </p:txBody>
      </p:sp>
      <p:sp>
        <p:nvSpPr>
          <p:cNvPr id="167" name="Google Shape;167;p5"/>
          <p:cNvSpPr/>
          <p:nvPr/>
        </p:nvSpPr>
        <p:spPr>
          <a:xfrm>
            <a:off x="732115" y="6530816"/>
            <a:ext cx="470654" cy="470654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870109" y="6609159"/>
            <a:ext cx="194548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b="0" i="0" sz="2450" u="none" cap="none" strike="noStrike"/>
          </a:p>
        </p:txBody>
      </p:sp>
      <p:sp>
        <p:nvSpPr>
          <p:cNvPr id="169" name="Google Shape;169;p5"/>
          <p:cNvSpPr/>
          <p:nvPr/>
        </p:nvSpPr>
        <p:spPr>
          <a:xfrm>
            <a:off x="1411962" y="6530816"/>
            <a:ext cx="2881074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Priorización de tareas</a:t>
            </a:r>
            <a:endParaRPr b="0" i="0" sz="2050" u="none" cap="none" strike="noStrike"/>
          </a:p>
        </p:txBody>
      </p:sp>
      <p:sp>
        <p:nvSpPr>
          <p:cNvPr id="170" name="Google Shape;170;p5"/>
          <p:cNvSpPr/>
          <p:nvPr/>
        </p:nvSpPr>
        <p:spPr>
          <a:xfrm>
            <a:off x="1411962" y="6983135"/>
            <a:ext cx="5798701" cy="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centra en las tareas más importantes y se adapta a las prioridades cambiantes.</a:t>
            </a:r>
            <a:endParaRPr b="0" i="0" sz="1600" u="none" cap="none" strike="noStrike"/>
          </a:p>
        </p:txBody>
      </p:sp>
      <p:sp>
        <p:nvSpPr>
          <p:cNvPr id="171" name="Google Shape;171;p5"/>
          <p:cNvSpPr/>
          <p:nvPr/>
        </p:nvSpPr>
        <p:spPr>
          <a:xfrm>
            <a:off x="7419856" y="6530816"/>
            <a:ext cx="470654" cy="470654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7552849" y="6609159"/>
            <a:ext cx="204668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b="0" i="0" lang="en-US" sz="24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b="0" i="0" sz="2450" u="none" cap="none" strike="noStrike"/>
          </a:p>
        </p:txBody>
      </p:sp>
      <p:sp>
        <p:nvSpPr>
          <p:cNvPr id="173" name="Google Shape;173;p5"/>
          <p:cNvSpPr/>
          <p:nvPr/>
        </p:nvSpPr>
        <p:spPr>
          <a:xfrm>
            <a:off x="8099703" y="6530816"/>
            <a:ext cx="3087053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b="0" i="0" lang="en-US" sz="20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Comunicación efectiva</a:t>
            </a:r>
            <a:endParaRPr b="0" i="0" sz="2050" u="none" cap="none" strike="noStrike"/>
          </a:p>
        </p:txBody>
      </p:sp>
      <p:sp>
        <p:nvSpPr>
          <p:cNvPr id="174" name="Google Shape;174;p5"/>
          <p:cNvSpPr/>
          <p:nvPr/>
        </p:nvSpPr>
        <p:spPr>
          <a:xfrm>
            <a:off x="8099703" y="6983135"/>
            <a:ext cx="5798701" cy="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fomenta la comunicación transparente y abierta entre el equipo y el cliente.</a:t>
            </a:r>
            <a:endParaRPr b="0" i="0" sz="1600" u="none" cap="none" strike="noStrike"/>
          </a:p>
        </p:txBody>
      </p:sp>
      <p:sp>
        <p:nvSpPr>
          <p:cNvPr id="175" name="Google Shape;175;p5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/>
          <p:nvPr/>
        </p:nvSpPr>
        <p:spPr>
          <a:xfrm>
            <a:off x="6269355" y="615910"/>
            <a:ext cx="7578090" cy="139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00"/>
              <a:buFont typeface="Sora"/>
              <a:buNone/>
            </a:pPr>
            <a:r>
              <a:rPr b="0" i="0" lang="en-US" sz="4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Comparación entre el Enfoque Cascada y Ágil</a:t>
            </a:r>
            <a:endParaRPr b="0" i="0" sz="4400" u="none" cap="none" strike="noStrike"/>
          </a:p>
        </p:txBody>
      </p:sp>
      <p:sp>
        <p:nvSpPr>
          <p:cNvPr id="183" name="Google Shape;183;p6"/>
          <p:cNvSpPr/>
          <p:nvPr/>
        </p:nvSpPr>
        <p:spPr>
          <a:xfrm>
            <a:off x="6269355" y="2349698"/>
            <a:ext cx="7578090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enfoque en cascada y el enfoque ágil representan dos maneras distintas de gestionar proyectos.</a:t>
            </a:r>
            <a:endParaRPr b="0" i="0" sz="1750" u="none" cap="none" strike="noStrike"/>
          </a:p>
        </p:txBody>
      </p:sp>
      <p:sp>
        <p:nvSpPr>
          <p:cNvPr id="184" name="Google Shape;184;p6"/>
          <p:cNvSpPr/>
          <p:nvPr/>
        </p:nvSpPr>
        <p:spPr>
          <a:xfrm>
            <a:off x="6269355" y="3317081"/>
            <a:ext cx="7578090" cy="4296489"/>
          </a:xfrm>
          <a:prstGeom prst="roundRect">
            <a:avLst>
              <a:gd fmla="val 781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276975" y="3324701"/>
            <a:ext cx="7562017" cy="64150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6501765" y="3466505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Enfoque</a:t>
            </a:r>
            <a:endParaRPr b="0" i="0" sz="1750" u="none" cap="none" strike="noStrike"/>
          </a:p>
        </p:txBody>
      </p:sp>
      <p:sp>
        <p:nvSpPr>
          <p:cNvPr id="187" name="Google Shape;187;p6"/>
          <p:cNvSpPr/>
          <p:nvPr/>
        </p:nvSpPr>
        <p:spPr>
          <a:xfrm>
            <a:off x="9025890" y="3466505"/>
            <a:ext cx="206525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Cascada</a:t>
            </a:r>
            <a:endParaRPr b="0" i="0" sz="1750" u="none" cap="none" strike="noStrike"/>
          </a:p>
        </p:txBody>
      </p:sp>
      <p:sp>
        <p:nvSpPr>
          <p:cNvPr id="188" name="Google Shape;188;p6"/>
          <p:cNvSpPr/>
          <p:nvPr/>
        </p:nvSpPr>
        <p:spPr>
          <a:xfrm>
            <a:off x="11546205" y="3466505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Ágil</a:t>
            </a:r>
            <a:endParaRPr b="0" i="0" sz="1750" u="none" cap="none" strike="noStrike"/>
          </a:p>
        </p:txBody>
      </p:sp>
      <p:sp>
        <p:nvSpPr>
          <p:cNvPr id="189" name="Google Shape;189;p6"/>
          <p:cNvSpPr/>
          <p:nvPr/>
        </p:nvSpPr>
        <p:spPr>
          <a:xfrm>
            <a:off x="6276975" y="3966210"/>
            <a:ext cx="7562017" cy="99941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6501765" y="4108013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Proceso</a:t>
            </a:r>
            <a:endParaRPr b="0" i="0" sz="1750" u="none" cap="none" strike="noStrike"/>
          </a:p>
        </p:txBody>
      </p:sp>
      <p:sp>
        <p:nvSpPr>
          <p:cNvPr id="191" name="Google Shape;191;p6"/>
          <p:cNvSpPr/>
          <p:nvPr/>
        </p:nvSpPr>
        <p:spPr>
          <a:xfrm>
            <a:off x="9025890" y="4108013"/>
            <a:ext cx="206525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Lineal y secuencial</a:t>
            </a:r>
            <a:endParaRPr b="0" i="0" sz="1750" u="none" cap="none" strike="noStrike"/>
          </a:p>
        </p:txBody>
      </p:sp>
      <p:sp>
        <p:nvSpPr>
          <p:cNvPr id="192" name="Google Shape;192;p6"/>
          <p:cNvSpPr/>
          <p:nvPr/>
        </p:nvSpPr>
        <p:spPr>
          <a:xfrm>
            <a:off x="11546205" y="4108013"/>
            <a:ext cx="2069068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Iterativo e incremental</a:t>
            </a:r>
            <a:endParaRPr b="0" i="0" sz="1750" u="none" cap="none" strike="noStrike"/>
          </a:p>
        </p:txBody>
      </p:sp>
      <p:sp>
        <p:nvSpPr>
          <p:cNvPr id="193" name="Google Shape;193;p6"/>
          <p:cNvSpPr/>
          <p:nvPr/>
        </p:nvSpPr>
        <p:spPr>
          <a:xfrm>
            <a:off x="6276975" y="4965621"/>
            <a:ext cx="7562017" cy="99941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6501765" y="5107424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Requisitos</a:t>
            </a:r>
            <a:endParaRPr b="0" i="0" sz="1750" u="none" cap="none" strike="noStrike"/>
          </a:p>
        </p:txBody>
      </p:sp>
      <p:sp>
        <p:nvSpPr>
          <p:cNvPr id="195" name="Google Shape;195;p6"/>
          <p:cNvSpPr/>
          <p:nvPr/>
        </p:nvSpPr>
        <p:spPr>
          <a:xfrm>
            <a:off x="9025890" y="5107424"/>
            <a:ext cx="206525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Definidos al inicio</a:t>
            </a:r>
            <a:endParaRPr b="0" i="0" sz="1750" u="none" cap="none" strike="noStrike"/>
          </a:p>
        </p:txBody>
      </p:sp>
      <p:sp>
        <p:nvSpPr>
          <p:cNvPr id="196" name="Google Shape;196;p6"/>
          <p:cNvSpPr/>
          <p:nvPr/>
        </p:nvSpPr>
        <p:spPr>
          <a:xfrm>
            <a:off x="11546205" y="5107424"/>
            <a:ext cx="2069068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Evolucionan a lo largo del proyecto</a:t>
            </a:r>
            <a:endParaRPr b="0" i="0" sz="1750" u="none" cap="none" strike="noStrike"/>
          </a:p>
        </p:txBody>
      </p:sp>
      <p:sp>
        <p:nvSpPr>
          <p:cNvPr id="197" name="Google Shape;197;p6"/>
          <p:cNvSpPr/>
          <p:nvPr/>
        </p:nvSpPr>
        <p:spPr>
          <a:xfrm>
            <a:off x="6276975" y="5965031"/>
            <a:ext cx="7562017" cy="64150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"/>
          <p:cNvSpPr/>
          <p:nvPr/>
        </p:nvSpPr>
        <p:spPr>
          <a:xfrm>
            <a:off x="6501765" y="6106835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Flexibilidad</a:t>
            </a:r>
            <a:endParaRPr b="0" i="0" sz="1750" u="none" cap="none" strike="noStrike"/>
          </a:p>
        </p:txBody>
      </p:sp>
      <p:sp>
        <p:nvSpPr>
          <p:cNvPr id="199" name="Google Shape;199;p6"/>
          <p:cNvSpPr/>
          <p:nvPr/>
        </p:nvSpPr>
        <p:spPr>
          <a:xfrm>
            <a:off x="9025890" y="6106835"/>
            <a:ext cx="206525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Baja</a:t>
            </a:r>
            <a:endParaRPr b="0" i="0" sz="1750" u="none" cap="none" strike="noStrike"/>
          </a:p>
        </p:txBody>
      </p:sp>
      <p:sp>
        <p:nvSpPr>
          <p:cNvPr id="200" name="Google Shape;200;p6"/>
          <p:cNvSpPr/>
          <p:nvPr/>
        </p:nvSpPr>
        <p:spPr>
          <a:xfrm>
            <a:off x="11546205" y="6106835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Alta</a:t>
            </a:r>
            <a:endParaRPr b="0" i="0" sz="1750" u="none" cap="none" strike="noStrike"/>
          </a:p>
        </p:txBody>
      </p:sp>
      <p:sp>
        <p:nvSpPr>
          <p:cNvPr id="201" name="Google Shape;201;p6"/>
          <p:cNvSpPr/>
          <p:nvPr/>
        </p:nvSpPr>
        <p:spPr>
          <a:xfrm>
            <a:off x="6276975" y="6606540"/>
            <a:ext cx="7562017" cy="99941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6501765" y="6748343"/>
            <a:ext cx="206906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Comunicación</a:t>
            </a:r>
            <a:endParaRPr b="0" i="0" sz="1750" u="none" cap="none" strike="noStrike"/>
          </a:p>
        </p:txBody>
      </p:sp>
      <p:sp>
        <p:nvSpPr>
          <p:cNvPr id="203" name="Google Shape;203;p6"/>
          <p:cNvSpPr/>
          <p:nvPr/>
        </p:nvSpPr>
        <p:spPr>
          <a:xfrm>
            <a:off x="9025890" y="6748343"/>
            <a:ext cx="2065258" cy="3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Formal y limitada</a:t>
            </a:r>
            <a:endParaRPr b="0" i="0" sz="1750" u="none" cap="none" strike="noStrike"/>
          </a:p>
        </p:txBody>
      </p:sp>
      <p:sp>
        <p:nvSpPr>
          <p:cNvPr id="204" name="Google Shape;204;p6"/>
          <p:cNvSpPr/>
          <p:nvPr/>
        </p:nvSpPr>
        <p:spPr>
          <a:xfrm>
            <a:off x="11546205" y="6748343"/>
            <a:ext cx="2069068" cy="7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Colaborativa y constante</a:t>
            </a:r>
            <a:endParaRPr b="0" i="0" sz="1750" u="none" cap="none" strike="noStrike"/>
          </a:p>
        </p:txBody>
      </p:sp>
      <p:sp>
        <p:nvSpPr>
          <p:cNvPr id="205" name="Google Shape;205;p6"/>
          <p:cNvSpPr/>
          <p:nvPr/>
        </p:nvSpPr>
        <p:spPr>
          <a:xfrm>
            <a:off x="12692125" y="7592100"/>
            <a:ext cx="1863000" cy="56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/>
          <p:nvPr/>
        </p:nvSpPr>
        <p:spPr>
          <a:xfrm>
            <a:off x="622340" y="907375"/>
            <a:ext cx="7899321" cy="1111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00"/>
              <a:buFont typeface="Sora"/>
              <a:buNone/>
            </a:pPr>
            <a:r>
              <a:rPr b="0" i="0" lang="en-US" sz="35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La Importancia de la Flexibilidad en los Proyectos Ágiles</a:t>
            </a:r>
            <a:endParaRPr b="0" i="0" sz="3500" u="none" cap="none" strike="noStrike"/>
          </a:p>
        </p:txBody>
      </p:sp>
      <p:sp>
        <p:nvSpPr>
          <p:cNvPr id="212" name="Google Shape;212;p7"/>
          <p:cNvSpPr/>
          <p:nvPr/>
        </p:nvSpPr>
        <p:spPr>
          <a:xfrm>
            <a:off x="622340" y="2285405"/>
            <a:ext cx="7899321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flexibilidad es fundamental para el éxito de los proyectos ágiles. Permite adaptarse a cambios, responder a las necesidades del cliente y optimizar el proceso de desarrollo.</a:t>
            </a:r>
            <a:endParaRPr b="0" i="0" sz="1400" u="none" cap="none" strike="noStrike"/>
          </a:p>
        </p:txBody>
      </p:sp>
      <p:pic>
        <p:nvPicPr>
          <p:cNvPr descr="preencoded.png" id="213" name="Google Shape;2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40" y="3054548"/>
            <a:ext cx="889040" cy="14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/>
          <p:nvPr/>
        </p:nvSpPr>
        <p:spPr>
          <a:xfrm>
            <a:off x="1778079" y="3232309"/>
            <a:ext cx="2933343" cy="277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Cambios en los requisitos</a:t>
            </a:r>
            <a:endParaRPr b="0" i="0" sz="1750" u="none" cap="none" strike="noStrike"/>
          </a:p>
        </p:txBody>
      </p:sp>
      <p:sp>
        <p:nvSpPr>
          <p:cNvPr id="215" name="Google Shape;215;p7"/>
          <p:cNvSpPr/>
          <p:nvPr/>
        </p:nvSpPr>
        <p:spPr>
          <a:xfrm>
            <a:off x="1778079" y="3616762"/>
            <a:ext cx="6743581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proyectos ágiles se adaptan a los cambios en los requisitos a lo largo del desarrollo.</a:t>
            </a:r>
            <a:endParaRPr b="0" i="0" sz="1400" u="none" cap="none" strike="noStrike"/>
          </a:p>
        </p:txBody>
      </p:sp>
      <p:pic>
        <p:nvPicPr>
          <p:cNvPr descr="preencoded.png" id="216" name="Google Shape;2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40" y="4477107"/>
            <a:ext cx="889040" cy="14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/>
          <p:nvPr/>
        </p:nvSpPr>
        <p:spPr>
          <a:xfrm>
            <a:off x="1778079" y="4654868"/>
            <a:ext cx="3351967" cy="277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Retroalimentación del cliente</a:t>
            </a:r>
            <a:endParaRPr b="0" i="0" sz="1750" u="none" cap="none" strike="noStrike"/>
          </a:p>
        </p:txBody>
      </p:sp>
      <p:sp>
        <p:nvSpPr>
          <p:cNvPr id="218" name="Google Shape;218;p7"/>
          <p:cNvSpPr/>
          <p:nvPr/>
        </p:nvSpPr>
        <p:spPr>
          <a:xfrm>
            <a:off x="1778079" y="5039320"/>
            <a:ext cx="6743581" cy="284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retroalimentación del cliente guía las decisiones y mejoras del proyecto.</a:t>
            </a:r>
            <a:endParaRPr b="0" i="0" sz="1400" u="none" cap="none" strike="noStrike"/>
          </a:p>
        </p:txBody>
      </p:sp>
      <p:pic>
        <p:nvPicPr>
          <p:cNvPr descr="preencoded.png" id="219" name="Google Shape;2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40" y="5899666"/>
            <a:ext cx="889040" cy="14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"/>
          <p:cNvSpPr/>
          <p:nvPr/>
        </p:nvSpPr>
        <p:spPr>
          <a:xfrm>
            <a:off x="1778079" y="6077426"/>
            <a:ext cx="2930962" cy="277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Optimización del proceso</a:t>
            </a:r>
            <a:endParaRPr b="0" i="0" sz="1750" u="none" cap="none" strike="noStrike"/>
          </a:p>
        </p:txBody>
      </p:sp>
      <p:sp>
        <p:nvSpPr>
          <p:cNvPr id="221" name="Google Shape;221;p7"/>
          <p:cNvSpPr/>
          <p:nvPr/>
        </p:nvSpPr>
        <p:spPr>
          <a:xfrm>
            <a:off x="1778079" y="6461879"/>
            <a:ext cx="6743581" cy="56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flexibilidad permite optimizar el proceso de desarrollo en función de las necesidades del proyecto.</a:t>
            </a:r>
            <a:endParaRPr b="0" i="0" sz="1400" u="none" cap="none" strike="noStrike"/>
          </a:p>
        </p:txBody>
      </p:sp>
      <p:pic>
        <p:nvPicPr>
          <p:cNvPr id="222" name="Google Shape;22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0200" y="1076300"/>
            <a:ext cx="4777150" cy="6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2024-09-04T03:21:44Z</dcterms:created>
  <dc:creator>PptxGenJS</dc:creator>
</cp:coreProperties>
</file>